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1" r:id="rId6"/>
    <p:sldId id="312" r:id="rId7"/>
    <p:sldId id="328" r:id="rId8"/>
    <p:sldId id="330" r:id="rId9"/>
    <p:sldId id="314" r:id="rId10"/>
    <p:sldId id="315" r:id="rId11"/>
    <p:sldId id="316" r:id="rId12"/>
    <p:sldId id="318" r:id="rId13"/>
    <p:sldId id="320" r:id="rId14"/>
    <p:sldId id="321" r:id="rId15"/>
    <p:sldId id="322" r:id="rId16"/>
    <p:sldId id="333" r:id="rId17"/>
    <p:sldId id="317" r:id="rId18"/>
    <p:sldId id="331" r:id="rId19"/>
    <p:sldId id="332" r:id="rId20"/>
    <p:sldId id="32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6522"/>
    <a:srgbClr val="F05A23"/>
    <a:srgbClr val="F26A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74" d="100"/>
          <a:sy n="74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98857"/>
            <a:ext cx="6253317" cy="4226256"/>
          </a:xfrm>
        </p:spPr>
        <p:txBody>
          <a:bodyPr>
            <a:noAutofit/>
          </a:bodyPr>
          <a:lstStyle/>
          <a:p>
            <a:r>
              <a:rPr lang="en-US" sz="6000" dirty="0"/>
              <a:t>Sustainable &amp; No Contact </a:t>
            </a:r>
            <a:r>
              <a:rPr lang="en-US" sz="6000" dirty="0">
                <a:solidFill>
                  <a:srgbClr val="F06522"/>
                </a:solidFill>
              </a:rPr>
              <a:t>Attendance System</a:t>
            </a:r>
            <a:r>
              <a:rPr lang="en-US" sz="6000" dirty="0"/>
              <a:t> Using ML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A7BED2-B8D9-424A-BDC1-5FD365F12D32}"/>
              </a:ext>
            </a:extLst>
          </p:cNvPr>
          <p:cNvSpPr txBox="1"/>
          <p:nvPr/>
        </p:nvSpPr>
        <p:spPr>
          <a:xfrm>
            <a:off x="494270" y="4672738"/>
            <a:ext cx="40118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u="sng" dirty="0"/>
              <a:t>Submitted By</a:t>
            </a:r>
            <a:r>
              <a:rPr lang="en-GB" sz="2000" dirty="0"/>
              <a:t>:</a:t>
            </a:r>
          </a:p>
          <a:p>
            <a:r>
              <a:rPr lang="en-GB" dirty="0"/>
              <a:t>Priyansu Sahoo – 1901227</a:t>
            </a:r>
            <a:r>
              <a:rPr lang="en-GB" b="1" dirty="0"/>
              <a:t>306</a:t>
            </a:r>
            <a:r>
              <a:rPr lang="en-GB" dirty="0"/>
              <a:t>(CSIT)</a:t>
            </a:r>
          </a:p>
          <a:p>
            <a:r>
              <a:rPr lang="en-GB" dirty="0"/>
              <a:t>Abhishek Parasar – 1901227</a:t>
            </a:r>
            <a:r>
              <a:rPr lang="en-GB" b="1" dirty="0"/>
              <a:t>257</a:t>
            </a:r>
            <a:r>
              <a:rPr lang="en-GB" dirty="0"/>
              <a:t>(CSIT)</a:t>
            </a:r>
          </a:p>
          <a:p>
            <a:r>
              <a:rPr lang="en-GB" dirty="0"/>
              <a:t>Partho Panigrahy – 1901227</a:t>
            </a:r>
            <a:r>
              <a:rPr lang="en-GB" b="1" dirty="0"/>
              <a:t>300</a:t>
            </a:r>
            <a:r>
              <a:rPr lang="en-GB" dirty="0"/>
              <a:t>(CSIT)</a:t>
            </a:r>
          </a:p>
          <a:p>
            <a:r>
              <a:rPr lang="en-GB" dirty="0"/>
              <a:t>Alok Raj – 1901227</a:t>
            </a:r>
            <a:r>
              <a:rPr lang="en-GB" b="1" dirty="0"/>
              <a:t>263</a:t>
            </a:r>
            <a:r>
              <a:rPr lang="en-GB" dirty="0"/>
              <a:t>(CSIT)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1E3137-B44E-4303-BA90-CB66A300A082}"/>
              </a:ext>
            </a:extLst>
          </p:cNvPr>
          <p:cNvSpPr txBox="1"/>
          <p:nvPr/>
        </p:nvSpPr>
        <p:spPr>
          <a:xfrm>
            <a:off x="5000367" y="5491378"/>
            <a:ext cx="2364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Guided By:</a:t>
            </a:r>
          </a:p>
          <a:p>
            <a:r>
              <a:rPr lang="en-GB" b="1" dirty="0"/>
              <a:t>Mr. Manas R Mishra</a:t>
            </a:r>
          </a:p>
          <a:p>
            <a:r>
              <a:rPr lang="en-GB" dirty="0"/>
              <a:t>Assistant Professor</a:t>
            </a:r>
            <a:endParaRPr lang="en-US" dirty="0"/>
          </a:p>
        </p:txBody>
      </p:sp>
      <p:pic>
        <p:nvPicPr>
          <p:cNvPr id="1026" name="Picture 2" descr="C. V. Raman Global University - Wikipedia">
            <a:extLst>
              <a:ext uri="{FF2B5EF4-FFF2-40B4-BE49-F238E27FC236}">
                <a16:creationId xmlns:a16="http://schemas.microsoft.com/office/drawing/2014/main" id="{3236A1E8-D8BC-4C65-BCC8-2D1CF1882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8523" y="98857"/>
            <a:ext cx="20955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A9DEA-CB3B-4A3A-BDF7-01925244D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92929"/>
                </a:solidFill>
                <a:effectLst/>
              </a:rPr>
              <a:t>Step 3</a:t>
            </a:r>
            <a:r>
              <a:rPr lang="en-US" i="0" dirty="0">
                <a:solidFill>
                  <a:srgbClr val="292929"/>
                </a:solidFill>
                <a:effectLst/>
              </a:rPr>
              <a:t>: </a:t>
            </a:r>
            <a:r>
              <a:rPr lang="en-US" i="0" dirty="0">
                <a:solidFill>
                  <a:srgbClr val="F06522"/>
                </a:solidFill>
                <a:effectLst/>
              </a:rPr>
              <a:t>Encoding Faces</a:t>
            </a:r>
            <a:endParaRPr lang="en-US" dirty="0">
              <a:solidFill>
                <a:srgbClr val="F065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813EE-36BB-4143-9EEF-62A509239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58774"/>
            <a:ext cx="5306815" cy="376089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600" dirty="0"/>
              <a:t> </a:t>
            </a:r>
            <a:r>
              <a:rPr lang="en-GB" sz="1600" dirty="0">
                <a:solidFill>
                  <a:srgbClr val="292929"/>
                </a:solidFill>
              </a:rPr>
              <a:t>I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n Step 2 with all the pictures we have of people that have already been tagged. When we find a previously tagged face that looks very similar to our unknown face, it must be the same person.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292929"/>
                </a:solidFill>
              </a:rPr>
              <a:t>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There’s actually a huge problem with that approach.</a:t>
            </a:r>
            <a:r>
              <a:rPr lang="en-GB" sz="1600" dirty="0">
                <a:solidFill>
                  <a:srgbClr val="292929"/>
                </a:solidFill>
              </a:rPr>
              <a:t>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That would take way too long. They need to be able to recognize faces in milliseconds, not hours</a:t>
            </a:r>
            <a:r>
              <a:rPr lang="en-GB" sz="1600" dirty="0">
                <a:solidFill>
                  <a:srgbClr val="292929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292929"/>
                </a:solidFill>
              </a:rPr>
              <a:t> To solve this problem we are going to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train it to generate 128 measurements for each face and store it in a database. After which it is easy for the machine to execute and compare faces with this data.</a:t>
            </a:r>
            <a:endParaRPr lang="en-US" sz="1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A4ABCDA-DC0F-4166-8413-BFED7630E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0597" y="2375755"/>
            <a:ext cx="4225083" cy="21064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2673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021DA-C77E-47C7-A86E-A98109E3B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i="0" dirty="0">
                <a:solidFill>
                  <a:srgbClr val="292929"/>
                </a:solidFill>
                <a:effectLst/>
              </a:rPr>
              <a:t>Step 4: </a:t>
            </a:r>
            <a:r>
              <a:rPr lang="en-GB" i="0" dirty="0">
                <a:solidFill>
                  <a:srgbClr val="F06522"/>
                </a:solidFill>
                <a:effectLst/>
              </a:rPr>
              <a:t>Finding the person’s name from the encoding</a:t>
            </a:r>
            <a:endParaRPr lang="en-US" dirty="0">
              <a:solidFill>
                <a:srgbClr val="F065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A7BAB-F9BF-48FD-B73C-27ECD14B1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06067"/>
            <a:ext cx="4998720" cy="366302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</a:t>
            </a:r>
            <a:r>
              <a:rPr lang="en-GB" b="0" i="0" dirty="0">
                <a:solidFill>
                  <a:srgbClr val="292929"/>
                </a:solidFill>
                <a:effectLst/>
              </a:rPr>
              <a:t>All we have to do is find the person in our database of known people who has the closest measurements to our test image.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92929"/>
                </a:solidFill>
                <a:effectLst/>
              </a:rPr>
              <a:t>We can do that by using any basic machine learning classification algorithm.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EF1561-06AC-4992-9C1D-732EEEB12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159" y="2502629"/>
            <a:ext cx="4348206" cy="244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3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209F0-F5CF-437C-A127-CAC4D2BD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Step 5</a:t>
            </a:r>
            <a:r>
              <a:rPr lang="en-GB" dirty="0"/>
              <a:t>: </a:t>
            </a:r>
            <a:r>
              <a:rPr lang="en-GB" dirty="0">
                <a:solidFill>
                  <a:srgbClr val="F06522"/>
                </a:solidFill>
              </a:rPr>
              <a:t>Monitoring Activity</a:t>
            </a:r>
            <a:endParaRPr lang="en-US" dirty="0">
              <a:solidFill>
                <a:srgbClr val="F065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5EC5-BFA3-4408-A1C8-1F02E2158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We can monitor the video and detect whether the student is currently available in the video frame or not.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If the condition is normal i.e. if the student is present in the video frame for more than or equal to 70% of the class time, then he/she will get the attendance. And vice-versa for abnormal.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38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A9E6E9A-672A-4C25-88C6-584AD751BFF3}"/>
              </a:ext>
            </a:extLst>
          </p:cNvPr>
          <p:cNvSpPr/>
          <p:nvPr/>
        </p:nvSpPr>
        <p:spPr>
          <a:xfrm>
            <a:off x="832836" y="309092"/>
            <a:ext cx="3168203" cy="24341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65B9C-A471-4B80-A562-537B2E1D9370}"/>
              </a:ext>
            </a:extLst>
          </p:cNvPr>
          <p:cNvSpPr txBox="1"/>
          <p:nvPr/>
        </p:nvSpPr>
        <p:spPr>
          <a:xfrm>
            <a:off x="1223493" y="927279"/>
            <a:ext cx="28333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Picture of a person(x)</a:t>
            </a:r>
          </a:p>
          <a:p>
            <a:r>
              <a:rPr lang="en-GB" dirty="0"/>
              <a:t>(128 measurements generated)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822F67-B959-45F8-8C06-42470ADD1209}"/>
              </a:ext>
            </a:extLst>
          </p:cNvPr>
          <p:cNvSpPr/>
          <p:nvPr/>
        </p:nvSpPr>
        <p:spPr>
          <a:xfrm>
            <a:off x="5018470" y="309092"/>
            <a:ext cx="3017947" cy="24341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2615C4-338B-44BD-BD04-37F773245CA2}"/>
              </a:ext>
            </a:extLst>
          </p:cNvPr>
          <p:cNvSpPr/>
          <p:nvPr/>
        </p:nvSpPr>
        <p:spPr>
          <a:xfrm>
            <a:off x="8622408" y="309092"/>
            <a:ext cx="3017947" cy="24341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3FD66F-6480-42CF-814E-255FCF91F455}"/>
              </a:ext>
            </a:extLst>
          </p:cNvPr>
          <p:cNvSpPr txBox="1"/>
          <p:nvPr/>
        </p:nvSpPr>
        <p:spPr>
          <a:xfrm>
            <a:off x="5563673" y="785611"/>
            <a:ext cx="1931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Test picture of another person(y)</a:t>
            </a:r>
          </a:p>
          <a:p>
            <a:r>
              <a:rPr lang="en-GB" dirty="0"/>
              <a:t>(128 measurements )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9084B6-4AFF-45CF-8517-43ADCB517070}"/>
              </a:ext>
            </a:extLst>
          </p:cNvPr>
          <p:cNvSpPr txBox="1"/>
          <p:nvPr/>
        </p:nvSpPr>
        <p:spPr>
          <a:xfrm>
            <a:off x="8998042" y="927279"/>
            <a:ext cx="2142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Another picture of (y)</a:t>
            </a:r>
          </a:p>
          <a:p>
            <a:r>
              <a:rPr lang="en-GB" dirty="0"/>
              <a:t>(128 measurements generated)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583624-35EC-45FF-8115-56ACE905BBF0}"/>
              </a:ext>
            </a:extLst>
          </p:cNvPr>
          <p:cNvSpPr/>
          <p:nvPr/>
        </p:nvSpPr>
        <p:spPr>
          <a:xfrm>
            <a:off x="4868214" y="3429000"/>
            <a:ext cx="3017947" cy="563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8A37E8-8BBB-4C3C-A547-2B26BBA1818A}"/>
              </a:ext>
            </a:extLst>
          </p:cNvPr>
          <p:cNvSpPr txBox="1"/>
          <p:nvPr/>
        </p:nvSpPr>
        <p:spPr>
          <a:xfrm>
            <a:off x="5288926" y="3535513"/>
            <a:ext cx="274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Compare results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75B4BD-8A45-432F-8800-8047777549D8}"/>
              </a:ext>
            </a:extLst>
          </p:cNvPr>
          <p:cNvCxnSpPr/>
          <p:nvPr/>
        </p:nvCxnSpPr>
        <p:spPr>
          <a:xfrm>
            <a:off x="2807594" y="2743199"/>
            <a:ext cx="1867437" cy="967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DED90E-A415-4E76-97DE-4CCE1EA5803B}"/>
              </a:ext>
            </a:extLst>
          </p:cNvPr>
          <p:cNvCxnSpPr>
            <a:endCxn id="10" idx="0"/>
          </p:cNvCxnSpPr>
          <p:nvPr/>
        </p:nvCxnSpPr>
        <p:spPr>
          <a:xfrm>
            <a:off x="6377187" y="2743199"/>
            <a:ext cx="1" cy="685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95282B-3246-4223-AA5D-B63E6C455E09}"/>
              </a:ext>
            </a:extLst>
          </p:cNvPr>
          <p:cNvCxnSpPr/>
          <p:nvPr/>
        </p:nvCxnSpPr>
        <p:spPr>
          <a:xfrm flipH="1">
            <a:off x="7886161" y="2743199"/>
            <a:ext cx="1592690" cy="792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EDF4213-3E51-48EF-A002-00FF5C6EC895}"/>
              </a:ext>
            </a:extLst>
          </p:cNvPr>
          <p:cNvSpPr/>
          <p:nvPr/>
        </p:nvSpPr>
        <p:spPr>
          <a:xfrm>
            <a:off x="3518077" y="4891426"/>
            <a:ext cx="5718220" cy="12534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54E6B7-CE78-4958-866D-9C00B5D152C2}"/>
              </a:ext>
            </a:extLst>
          </p:cNvPr>
          <p:cNvSpPr txBox="1"/>
          <p:nvPr/>
        </p:nvSpPr>
        <p:spPr>
          <a:xfrm>
            <a:off x="3518077" y="5085546"/>
            <a:ext cx="5625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Tweak neural net slightly so that the measurements for the two (y) pictures are closer and the (x) measurements are further away.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211ADE4-1BEB-4D50-ACA9-C5AF30403BF8}"/>
              </a:ext>
            </a:extLst>
          </p:cNvPr>
          <p:cNvCxnSpPr/>
          <p:nvPr/>
        </p:nvCxnSpPr>
        <p:spPr>
          <a:xfrm>
            <a:off x="6503831" y="3992451"/>
            <a:ext cx="0" cy="898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828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508B-AFFE-4ADC-8705-491EF733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 </a:t>
            </a:r>
            <a:r>
              <a:rPr lang="en-GB" dirty="0">
                <a:solidFill>
                  <a:srgbClr val="F26A23"/>
                </a:solidFill>
              </a:rPr>
              <a:t>Map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8D6C7-217F-4F73-857C-37FB5B708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81881"/>
            <a:ext cx="10058400" cy="358721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>
                <a:solidFill>
                  <a:srgbClr val="F26A23"/>
                </a:solidFill>
              </a:rPr>
              <a:t>Feb-March</a:t>
            </a:r>
            <a:r>
              <a:rPr lang="en-US" dirty="0"/>
              <a:t> month:</a:t>
            </a:r>
          </a:p>
          <a:p>
            <a:pPr marL="0" indent="0">
              <a:buNone/>
            </a:pPr>
            <a:r>
              <a:rPr lang="en-US" dirty="0"/>
              <a:t>We have build a face detection system which stores attendance in an excel sheet, when a previously tagged face is detected.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>
                <a:solidFill>
                  <a:srgbClr val="F26A23"/>
                </a:solidFill>
              </a:rPr>
              <a:t>April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Integrating MySQL Database.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>
                <a:solidFill>
                  <a:srgbClr val="F26A23"/>
                </a:solidFill>
              </a:rPr>
              <a:t>July-Oct</a:t>
            </a:r>
            <a:r>
              <a:rPr lang="en-US" dirty="0"/>
              <a:t> month:</a:t>
            </a:r>
          </a:p>
          <a:p>
            <a:pPr marL="0" indent="0">
              <a:buNone/>
            </a:pPr>
            <a:r>
              <a:rPr lang="en-US" dirty="0"/>
              <a:t>Optimizing the system. So that this feature can be used in real-life conference call.</a:t>
            </a:r>
          </a:p>
        </p:txBody>
      </p:sp>
    </p:spTree>
    <p:extLst>
      <p:ext uri="{BB962C8B-B14F-4D97-AF65-F5344CB8AC3E}">
        <p14:creationId xmlns:p14="http://schemas.microsoft.com/office/powerpoint/2010/main" val="1985595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9D0E0-4DB4-4386-90D1-E88EB1727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05A23"/>
                </a:solidFill>
              </a:rPr>
              <a:t>Refe</a:t>
            </a:r>
            <a:r>
              <a:rPr lang="en-GB" dirty="0"/>
              <a:t>rence: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23663-3DD7-417D-8CA4-6535A3C39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500" dirty="0"/>
              <a:t>Prajakta Lad, Sonali More, Simran Parkhe, Priyanka Nikam, Dipalee Chaudhari, " Student Attendance System Using Iris Detection", IJARIIE-ISSN(O)-2395-4396, Vol-3 Issue-2 2017.</a:t>
            </a:r>
            <a:endParaRPr lang="en-GB" sz="1500" dirty="0"/>
          </a:p>
          <a:p>
            <a:pPr marL="457200" indent="-457200">
              <a:buFont typeface="+mj-lt"/>
              <a:buAutoNum type="arabicPeriod"/>
            </a:pPr>
            <a:r>
              <a:rPr lang="en-US" sz="1500" dirty="0"/>
              <a:t>Akshara Jadhav, Akshay Jadhav, Tushar Ladhe, Krishna Yeolekar, "Automated Attendance System Using Face Recognition", International Research Journal of Engineering and Technology (IRJET), Volume 4, Issue 1, Jan 2017.</a:t>
            </a:r>
            <a:endParaRPr lang="en-GB" sz="1500" dirty="0"/>
          </a:p>
          <a:p>
            <a:pPr marL="457200" indent="-457200">
              <a:buFont typeface="+mj-lt"/>
              <a:buAutoNum type="arabicPeriod"/>
            </a:pPr>
            <a:r>
              <a:rPr lang="en-US" sz="1500" dirty="0"/>
              <a:t>N.Sudhakar Reddy, M.V.Sumanth, S.Suresh Babu, "A Counterpart Approach to Attendance and Feedback System using Machine Learning Techniques",Journal of Emerging Technologies and Innovative Research (JETIR), Volume 5, Issue 12, Dec 2018.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500" dirty="0"/>
              <a:t>Dan Wang, Rong Fu, Zuying Luo, "Classroom Attendance Auto-management Based on Deep Learning",Advances in Social Science, Education and Humanities Research, volume 123,ICESAME 2017.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500" dirty="0"/>
              <a:t>B Prabhavathi, V Tanuja, V Madhu Viswanatham and M Rajashekhara Babu, "A smart technique for attendance system to recognize faces through parallelism", IOP Conf. Series: Materials Science and Engineering 263, 2017.</a:t>
            </a:r>
          </a:p>
        </p:txBody>
      </p:sp>
    </p:spTree>
    <p:extLst>
      <p:ext uri="{BB962C8B-B14F-4D97-AF65-F5344CB8AC3E}">
        <p14:creationId xmlns:p14="http://schemas.microsoft.com/office/powerpoint/2010/main" val="3954578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0CFD7-3DD8-4887-B981-C11BD7C15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05A23"/>
                </a:solidFill>
              </a:rPr>
              <a:t>Refe</a:t>
            </a:r>
            <a:r>
              <a:rPr lang="en-GB" dirty="0"/>
              <a:t>rence </a:t>
            </a:r>
            <a:r>
              <a:rPr lang="en-GB" dirty="0">
                <a:solidFill>
                  <a:srgbClr val="F05A23"/>
                </a:solidFill>
              </a:rPr>
              <a:t>…..</a:t>
            </a:r>
            <a:endParaRPr lang="en-US" dirty="0">
              <a:solidFill>
                <a:srgbClr val="F05A2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A3406-E458-4E78-BE19-73500F94C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6"/>
            </a:pPr>
            <a:r>
              <a:rPr lang="en-GB" sz="1500" dirty="0"/>
              <a:t>Samuel Lukas, Aditya Rama Mitra, Ririn Ikana Desanti, Dion Krisnadi, "Student Attendance System in Classroom Using Face Recognition Technique", Conference Paper DOI: 10.1109/ICTC.2016.7763360, Oct 2016.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sz="1500" dirty="0" err="1"/>
              <a:t>K.Senthamil</a:t>
            </a:r>
            <a:r>
              <a:rPr lang="en-US" sz="1500" dirty="0"/>
              <a:t> </a:t>
            </a:r>
            <a:r>
              <a:rPr lang="en-US" sz="1500" dirty="0" err="1"/>
              <a:t>Selvi</a:t>
            </a:r>
            <a:r>
              <a:rPr lang="en-US" sz="1500" dirty="0"/>
              <a:t>, </a:t>
            </a:r>
            <a:r>
              <a:rPr lang="en-US" sz="1500" dirty="0" err="1"/>
              <a:t>P.Chitrakala</a:t>
            </a:r>
            <a:r>
              <a:rPr lang="en-US" sz="1500" dirty="0"/>
              <a:t>, </a:t>
            </a:r>
            <a:r>
              <a:rPr lang="en-US" sz="1500" dirty="0" err="1"/>
              <a:t>A.Antony</a:t>
            </a:r>
            <a:r>
              <a:rPr lang="en-US" sz="1500" dirty="0"/>
              <a:t> </a:t>
            </a:r>
            <a:r>
              <a:rPr lang="en-US" sz="1500" dirty="0" err="1"/>
              <a:t>Jenitha</a:t>
            </a:r>
            <a:r>
              <a:rPr lang="en-US" sz="1500" dirty="0"/>
              <a:t>, "Face Recognition Based Attendance Marking System", IJCSMC, Vol. 3, Issue. 2, February 2014.</a:t>
            </a:r>
            <a:endParaRPr lang="en-GB" sz="1500" dirty="0"/>
          </a:p>
          <a:p>
            <a:pPr marL="457200" indent="-457200">
              <a:buFont typeface="+mj-lt"/>
              <a:buAutoNum type="arabicPeriod" startAt="6"/>
            </a:pPr>
            <a:r>
              <a:rPr lang="en-US" sz="1500" dirty="0"/>
              <a:t>Yohei KAWAGUCHI, Tetsuo SHOJI, </a:t>
            </a:r>
            <a:r>
              <a:rPr lang="en-US" sz="1500" dirty="0" err="1"/>
              <a:t>Weijane</a:t>
            </a:r>
            <a:r>
              <a:rPr lang="en-US" sz="1500" dirty="0"/>
              <a:t> LIN, Koh KAKUSHO, Michihiko MINOH, "Face Recognition-based Lecture Attendance System", Oct 2014.</a:t>
            </a:r>
            <a:endParaRPr lang="en-GB" sz="1500" dirty="0"/>
          </a:p>
          <a:p>
            <a:pPr marL="457200" indent="-457200">
              <a:buFont typeface="+mj-lt"/>
              <a:buAutoNum type="arabicPeriod" startAt="6"/>
            </a:pPr>
            <a:r>
              <a:rPr lang="en-US" sz="1500" dirty="0" err="1"/>
              <a:t>Shireesha</a:t>
            </a:r>
            <a:r>
              <a:rPr lang="en-US" sz="1500" dirty="0"/>
              <a:t> </a:t>
            </a:r>
            <a:r>
              <a:rPr lang="en-US" sz="1500" dirty="0" err="1"/>
              <a:t>Chintalapati</a:t>
            </a:r>
            <a:r>
              <a:rPr lang="en-US" sz="1500" dirty="0"/>
              <a:t>, M.V. </a:t>
            </a:r>
            <a:r>
              <a:rPr lang="en-US" sz="1500" dirty="0" err="1"/>
              <a:t>Raghunadh</a:t>
            </a:r>
            <a:r>
              <a:rPr lang="en-US" sz="1500" dirty="0"/>
              <a:t>, "Automated Attendance Management System Based On Face Recognition Algorithms", IEEE International Conference on Computational Intelligence and Computing Research, 2013.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GB" sz="1400" dirty="0"/>
              <a:t>B. K. Mohamed and C. Raghu, “Fingerprint attendance system for classroom needs,” India Conference (INDICON), Annual IEEE, pp. 433–438, 2012.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836680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9F666A-D54F-4050-BB32-0343CC42BC4D}"/>
              </a:ext>
            </a:extLst>
          </p:cNvPr>
          <p:cNvSpPr txBox="1"/>
          <p:nvPr/>
        </p:nvSpPr>
        <p:spPr>
          <a:xfrm>
            <a:off x="543697" y="1589901"/>
            <a:ext cx="111046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0" dirty="0">
                <a:solidFill>
                  <a:srgbClr val="F05A23"/>
                </a:solidFill>
              </a:rPr>
              <a:t>Thank You</a:t>
            </a:r>
            <a:endParaRPr lang="en-US" sz="14000" dirty="0">
              <a:solidFill>
                <a:srgbClr val="F05A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40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8598F-BD38-47DD-BA0C-6089DE4ED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</a:t>
            </a:r>
            <a:r>
              <a:rPr lang="en-US" dirty="0">
                <a:solidFill>
                  <a:srgbClr val="F05A23"/>
                </a:solidFill>
              </a:rPr>
              <a:t>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EE1F4-8918-40FD-B0ED-E7D90BE98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Literature survey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Problem Statement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Ideation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Problem Formulation &amp; Representation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/>
              <a:t> 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280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108F-E61E-4704-9DDD-3D7F06902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05A23"/>
                </a:solidFill>
              </a:rPr>
              <a:t>Intro</a:t>
            </a:r>
            <a:r>
              <a:rPr lang="en-US" dirty="0"/>
              <a:t>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27350-245A-44E4-B98E-831B26086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88973"/>
            <a:ext cx="10058400" cy="348011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Traditional method of attendance marking is a tedious task in many schools and colleges.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Which is also time consuming.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And prone to human errors.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This Project uses Face Recognition approach as it’s </a:t>
            </a:r>
            <a:r>
              <a:rPr lang="en-GB" b="0" i="0" dirty="0">
                <a:solidFill>
                  <a:srgbClr val="333333"/>
                </a:solidFill>
                <a:effectLst/>
              </a:rPr>
              <a:t>among the most productive image processing applications</a:t>
            </a:r>
            <a:r>
              <a:rPr lang="en-US" b="0" i="0" dirty="0">
                <a:solidFill>
                  <a:srgbClr val="333333"/>
                </a:solidFill>
                <a:effectLst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</a:rPr>
              <a:t> Face Recognition approach is only possible </a:t>
            </a:r>
            <a:r>
              <a:rPr lang="en-GB" dirty="0"/>
              <a:t>With the advancement of the deep learning technology.</a:t>
            </a:r>
            <a:endParaRPr lang="en-US" b="0" i="0" dirty="0">
              <a:solidFill>
                <a:srgbClr val="33333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32449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980A-8556-46BF-B13E-425E881D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</a:t>
            </a:r>
            <a:r>
              <a:rPr lang="en-US" dirty="0">
                <a:solidFill>
                  <a:srgbClr val="F05A23"/>
                </a:solidFill>
              </a:rPr>
              <a:t>Survey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4C75894-E78E-4738-95C9-A20FF254B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160435"/>
              </p:ext>
            </p:extLst>
          </p:nvPr>
        </p:nvGraphicFramePr>
        <p:xfrm>
          <a:off x="0" y="2045956"/>
          <a:ext cx="12192000" cy="4379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551">
                  <a:extLst>
                    <a:ext uri="{9D8B030D-6E8A-4147-A177-3AD203B41FA5}">
                      <a16:colId xmlns:a16="http://schemas.microsoft.com/office/drawing/2014/main" val="1255086833"/>
                    </a:ext>
                  </a:extLst>
                </a:gridCol>
                <a:gridCol w="1540476">
                  <a:extLst>
                    <a:ext uri="{9D8B030D-6E8A-4147-A177-3AD203B41FA5}">
                      <a16:colId xmlns:a16="http://schemas.microsoft.com/office/drawing/2014/main" val="4264884090"/>
                    </a:ext>
                  </a:extLst>
                </a:gridCol>
                <a:gridCol w="1729946">
                  <a:extLst>
                    <a:ext uri="{9D8B030D-6E8A-4147-A177-3AD203B41FA5}">
                      <a16:colId xmlns:a16="http://schemas.microsoft.com/office/drawing/2014/main" val="721947796"/>
                    </a:ext>
                  </a:extLst>
                </a:gridCol>
                <a:gridCol w="4215027">
                  <a:extLst>
                    <a:ext uri="{9D8B030D-6E8A-4147-A177-3AD203B41FA5}">
                      <a16:colId xmlns:a16="http://schemas.microsoft.com/office/drawing/2014/main" val="10434100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359399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02448814"/>
                    </a:ext>
                  </a:extLst>
                </a:gridCol>
              </a:tblGrid>
              <a:tr h="653159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Author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Title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Methodology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Strength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Weakness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651144"/>
                  </a:ext>
                </a:extLst>
              </a:tr>
              <a:tr h="3726398">
                <a:tc>
                  <a:txBody>
                    <a:bodyPr/>
                    <a:lstStyle/>
                    <a:p>
                      <a:r>
                        <a:rPr lang="en-GB" dirty="0"/>
                        <a:t>1.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700" dirty="0"/>
                        <a:t> </a:t>
                      </a:r>
                      <a:r>
                        <a:rPr lang="en-US" sz="1700" dirty="0"/>
                        <a:t>Prajakta Lad, Sonali More, Simran Parkhe, Priyanka Nikam, Dipalee Chaudhari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700" dirty="0"/>
                        <a:t> </a:t>
                      </a:r>
                      <a:r>
                        <a:rPr lang="en-GB" sz="1700" b="0" dirty="0"/>
                        <a:t>Student Attendance System Using Iris Detection </a:t>
                      </a:r>
                      <a:endParaRPr lang="en-US" sz="17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dirty="0"/>
                        <a:t>  </a:t>
                      </a:r>
                      <a:r>
                        <a:rPr lang="en-US" sz="1600" dirty="0"/>
                        <a:t>In this </a:t>
                      </a:r>
                      <a:r>
                        <a:rPr lang="en-GB" sz="1600" dirty="0"/>
                        <a:t>system the student is requested to stand in front of the camera to detect and recognize the iris for the system to mark attendance for the student.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Some algorithms like Gray Scale Conversion, Six Segment Rectangular Filter, Skin Pixel Detection is being used to detect the iris.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It helps in preventing the proxy issues and it maintains the attendance of the student.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It is one of the time consuming process for a student or the staff to wait until a student is done with the process.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622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0877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980A-8556-46BF-B13E-425E881D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</a:t>
            </a:r>
            <a:r>
              <a:rPr lang="en-US" dirty="0">
                <a:solidFill>
                  <a:srgbClr val="F05A23"/>
                </a:solidFill>
              </a:rPr>
              <a:t>Survey</a:t>
            </a:r>
            <a:r>
              <a:rPr lang="en-US" dirty="0"/>
              <a:t>..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4C75894-E78E-4738-95C9-A20FF254B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375712"/>
              </p:ext>
            </p:extLst>
          </p:nvPr>
        </p:nvGraphicFramePr>
        <p:xfrm>
          <a:off x="0" y="2045956"/>
          <a:ext cx="12192000" cy="4379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551">
                  <a:extLst>
                    <a:ext uri="{9D8B030D-6E8A-4147-A177-3AD203B41FA5}">
                      <a16:colId xmlns:a16="http://schemas.microsoft.com/office/drawing/2014/main" val="1255086833"/>
                    </a:ext>
                  </a:extLst>
                </a:gridCol>
                <a:gridCol w="1540476">
                  <a:extLst>
                    <a:ext uri="{9D8B030D-6E8A-4147-A177-3AD203B41FA5}">
                      <a16:colId xmlns:a16="http://schemas.microsoft.com/office/drawing/2014/main" val="4264884090"/>
                    </a:ext>
                  </a:extLst>
                </a:gridCol>
                <a:gridCol w="1729946">
                  <a:extLst>
                    <a:ext uri="{9D8B030D-6E8A-4147-A177-3AD203B41FA5}">
                      <a16:colId xmlns:a16="http://schemas.microsoft.com/office/drawing/2014/main" val="721947796"/>
                    </a:ext>
                  </a:extLst>
                </a:gridCol>
                <a:gridCol w="4215027">
                  <a:extLst>
                    <a:ext uri="{9D8B030D-6E8A-4147-A177-3AD203B41FA5}">
                      <a16:colId xmlns:a16="http://schemas.microsoft.com/office/drawing/2014/main" val="10434100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359399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02448814"/>
                    </a:ext>
                  </a:extLst>
                </a:gridCol>
              </a:tblGrid>
              <a:tr h="653159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Author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Title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Methodology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Strength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Weakness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651144"/>
                  </a:ext>
                </a:extLst>
              </a:tr>
              <a:tr h="3726398">
                <a:tc>
                  <a:txBody>
                    <a:bodyPr/>
                    <a:lstStyle/>
                    <a:p>
                      <a:r>
                        <a:rPr lang="en-GB" dirty="0"/>
                        <a:t>2.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Yohei KAWAGUCHI, Tetsuo SHOJI, Wearne LIN, Koh KAKUSHO, Michihiko MINOH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700" dirty="0"/>
                        <a:t> </a:t>
                      </a:r>
                      <a:r>
                        <a:rPr lang="en-GB" sz="1700" b="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Franklin Gothic Book" panose="020B0503020102020204" pitchFamily="34" charset="0"/>
                          <a:ea typeface="+mn-ea"/>
                          <a:cs typeface="+mn-cs"/>
                        </a:rPr>
                        <a:t>Automated Attendance System Using Face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dirty="0"/>
                        <a:t>  </a:t>
                      </a:r>
                      <a:r>
                        <a:rPr lang="en-GB" sz="17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Franklin Gothic Book" panose="020B0503020102020204" pitchFamily="34" charset="0"/>
                        </a:rPr>
                        <a:t>T</a:t>
                      </a:r>
                      <a:r>
                        <a:rPr lang="en-GB" sz="17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Franklin Gothic Book" panose="020B0503020102020204" pitchFamily="34" charset="0"/>
                          <a:ea typeface="+mn-ea"/>
                          <a:cs typeface="+mn-cs"/>
                        </a:rPr>
                        <a:t>his system is based on face detection and recognition algorithms, which is used to automatically detects the student face when he/she enters the class.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Some algorithms like Viola-Jones Algorithm cascade classifier and PCA algorithm for feature selection and SVM for classification.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 It is less time consuming.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It monitors student activity.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System have to store code of too many specific point of the human face.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9622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928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208FF-5654-4183-9C8D-6E2A133A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37D5-1A5D-418E-92F6-C68F91E8D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</a:t>
            </a:r>
            <a:r>
              <a:rPr lang="en-GB" dirty="0">
                <a:solidFill>
                  <a:srgbClr val="F05A23"/>
                </a:solidFill>
              </a:rPr>
              <a:t>Aim of the Project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US" dirty="0"/>
              <a:t>Sustainable and No Contact Attendance system using Image processing &amp; Machine learning Algo.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>
                <a:solidFill>
                  <a:srgbClr val="F05A23"/>
                </a:solidFill>
              </a:rPr>
              <a:t>Scope of the project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GB" b="0" i="0" dirty="0">
                <a:effectLst/>
              </a:rPr>
              <a:t>The scope of the project is </a:t>
            </a:r>
            <a:r>
              <a:rPr lang="en-GB" b="1" i="0" dirty="0">
                <a:effectLst/>
              </a:rPr>
              <a:t>the system on which the software is installed</a:t>
            </a:r>
            <a:r>
              <a:rPr lang="en-GB" b="0" i="0" dirty="0">
                <a:effectLst/>
              </a:rPr>
              <a:t>, i.e. the project is developed as a desktop application, and it will work for a particular institute. But later on the project can be modified to operate </a:t>
            </a:r>
            <a:r>
              <a:rPr lang="en-GB" dirty="0"/>
              <a:t>online</a:t>
            </a:r>
            <a:r>
              <a:rPr lang="en-GB" b="0" i="0" dirty="0">
                <a:effectLst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251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C8E54-A712-4813-8E11-F6C46472A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05A23"/>
                </a:solidFill>
              </a:rPr>
              <a:t>Idea</a:t>
            </a:r>
            <a:r>
              <a:rPr lang="en-GB" dirty="0"/>
              <a:t>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53536-85E1-460F-9B29-8C3C43906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07741"/>
            <a:ext cx="10058400" cy="366135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The idea is to track the students during a online class and </a:t>
            </a:r>
            <a:r>
              <a:rPr lang="en-GB" b="1" i="0" dirty="0">
                <a:effectLst/>
              </a:rPr>
              <a:t>keeps track of active period in a class</a:t>
            </a:r>
            <a:r>
              <a:rPr lang="en-GB" b="0" i="0" dirty="0">
                <a:effectLst/>
              </a:rPr>
              <a:t>. And to document the </a:t>
            </a:r>
            <a:r>
              <a:rPr lang="en-GB" b="1" i="0" dirty="0">
                <a:effectLst/>
              </a:rPr>
              <a:t>time a student enters</a:t>
            </a:r>
            <a:r>
              <a:rPr lang="en-GB" b="0" i="0" dirty="0">
                <a:effectLst/>
              </a:rPr>
              <a:t> the class and the </a:t>
            </a:r>
            <a:r>
              <a:rPr lang="en-GB" b="1" i="0" dirty="0">
                <a:effectLst/>
              </a:rPr>
              <a:t>time they take off</a:t>
            </a:r>
            <a:r>
              <a:rPr lang="en-GB" b="0" i="0" dirty="0">
                <a:effectLst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And monitor all the activity during a online class. And reduce malpractice.</a:t>
            </a:r>
          </a:p>
        </p:txBody>
      </p:sp>
    </p:spTree>
    <p:extLst>
      <p:ext uri="{BB962C8B-B14F-4D97-AF65-F5344CB8AC3E}">
        <p14:creationId xmlns:p14="http://schemas.microsoft.com/office/powerpoint/2010/main" val="1627563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D928F-6A33-43FF-BB13-1D33E439E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</a:t>
            </a:r>
            <a:r>
              <a:rPr lang="en-GB" dirty="0">
                <a:solidFill>
                  <a:srgbClr val="F05A23"/>
                </a:solidFill>
              </a:rPr>
              <a:t>Formulation &amp; </a:t>
            </a:r>
            <a:r>
              <a:rPr lang="en-GB" dirty="0">
                <a:solidFill>
                  <a:srgbClr val="F06522"/>
                </a:solidFill>
              </a:rPr>
              <a:t>Representation</a:t>
            </a:r>
            <a:endParaRPr lang="en-US" dirty="0">
              <a:solidFill>
                <a:srgbClr val="F065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D1E13-2965-421E-BA62-357F3B834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015" y="2570205"/>
            <a:ext cx="5263979" cy="280086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</a:t>
            </a:r>
            <a:r>
              <a:rPr lang="en-GB" sz="2800" b="1" dirty="0"/>
              <a:t>Step 1</a:t>
            </a:r>
            <a:r>
              <a:rPr lang="en-GB" sz="2800" dirty="0"/>
              <a:t>: </a:t>
            </a:r>
            <a:r>
              <a:rPr lang="en-US" sz="2800" b="1" i="0" dirty="0">
                <a:effectLst/>
              </a:rPr>
              <a:t>Finding all the Faces</a:t>
            </a:r>
            <a:endParaRPr lang="en-GB" sz="2800" b="1" i="0" dirty="0">
              <a:effectLst/>
            </a:endParaRPr>
          </a:p>
          <a:p>
            <a:pPr algn="l"/>
            <a:r>
              <a:rPr lang="en-GB" sz="1600" b="0" i="0" dirty="0">
                <a:effectLst/>
              </a:rPr>
              <a:t>The first step in our pipeline is </a:t>
            </a:r>
            <a:r>
              <a:rPr lang="en-GB" sz="1600" b="0" i="1" dirty="0">
                <a:effectLst/>
              </a:rPr>
              <a:t>face detection</a:t>
            </a:r>
            <a:r>
              <a:rPr lang="en-GB" sz="1600" b="0" i="0" dirty="0">
                <a:effectLst/>
              </a:rPr>
              <a:t>. Obviously we need to locate the faces in a photograph before we can try to tell them apart!</a:t>
            </a:r>
          </a:p>
          <a:p>
            <a:pPr algn="l"/>
            <a:r>
              <a:rPr lang="en-GB" sz="1600" b="0" i="0" dirty="0">
                <a:effectLst/>
              </a:rPr>
              <a:t>If you’ve used any camera in the last 10 years, you’ve probably seen face detection in action.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468F697-9AE0-4C92-80E2-395374D11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365" y="2404764"/>
            <a:ext cx="4558986" cy="233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540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96026-6953-487D-B6F6-21A1CAFF1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Step 2: </a:t>
            </a:r>
            <a:r>
              <a:rPr lang="en-US" i="0" dirty="0">
                <a:solidFill>
                  <a:srgbClr val="F06522"/>
                </a:solidFill>
                <a:effectLst/>
              </a:rPr>
              <a:t>Posing and Projecting Faces</a:t>
            </a:r>
            <a:endParaRPr lang="en-US" dirty="0">
              <a:solidFill>
                <a:srgbClr val="F0652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213DD-2D64-4D86-9740-C1C2DE99A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8821" y="2052008"/>
            <a:ext cx="6596859" cy="382078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92929"/>
                </a:solidFill>
                <a:latin typeface="sohne"/>
              </a:rPr>
              <a:t> </a:t>
            </a:r>
            <a:r>
              <a:rPr lang="en-US" sz="1600" dirty="0">
                <a:solidFill>
                  <a:srgbClr val="292929"/>
                </a:solidFill>
              </a:rPr>
              <a:t>Now that we have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isolated the faces in our image. But now we have to deal with the problem that faces turned different directions look totally different to a computer.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292929"/>
                </a:solidFill>
              </a:rPr>
              <a:t>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To do this, we are going to use an algorithm called </a:t>
            </a:r>
            <a:r>
              <a:rPr lang="en-GB" sz="1600" b="1" i="0" dirty="0">
                <a:solidFill>
                  <a:srgbClr val="292929"/>
                </a:solidFill>
                <a:effectLst/>
              </a:rPr>
              <a:t>face landmark estimation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b="0" i="0" dirty="0">
                <a:solidFill>
                  <a:srgbClr val="292929"/>
                </a:solidFill>
                <a:effectLst/>
              </a:rPr>
              <a:t>The basic idea is we will come up with 68 specific points (called </a:t>
            </a:r>
            <a:r>
              <a:rPr lang="en-GB" sz="1600" b="0" i="1" dirty="0">
                <a:solidFill>
                  <a:srgbClr val="292929"/>
                </a:solidFill>
                <a:effectLst/>
              </a:rPr>
              <a:t>landmarks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) that exist on every face — the top of the chin, the outside edge of each eye, the inner edge of each eyebrow, etc. Then we will train a machine learning algorithm to be able to find these 68 specific points on any fac</a:t>
            </a:r>
            <a:r>
              <a:rPr lang="en-GB" sz="1600" dirty="0">
                <a:solidFill>
                  <a:srgbClr val="292929"/>
                </a:solidFill>
              </a:rPr>
              <a:t>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i="0" dirty="0">
                <a:solidFill>
                  <a:srgbClr val="292929"/>
                </a:solidFill>
                <a:effectLst/>
              </a:rPr>
              <a:t> 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We are only going to use basic image transformations like rotation and scale that preserve parallel lines called </a:t>
            </a:r>
            <a:r>
              <a:rPr lang="en-GB" sz="1600" b="1" i="0" dirty="0">
                <a:solidFill>
                  <a:srgbClr val="292929"/>
                </a:solidFill>
                <a:effectLst/>
              </a:rPr>
              <a:t>affine transformation</a:t>
            </a:r>
            <a:r>
              <a:rPr lang="en-GB" sz="1600" b="0" i="0" dirty="0">
                <a:solidFill>
                  <a:srgbClr val="292929"/>
                </a:solidFill>
                <a:effectLst/>
              </a:rPr>
              <a:t>.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FCED96-647C-4596-B056-36C7FE651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90" y="2052008"/>
            <a:ext cx="2492316" cy="22230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D4E1C2-5927-4778-BABF-A104434C36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8" t="16228" r="5042"/>
          <a:stretch/>
        </p:blipFill>
        <p:spPr>
          <a:xfrm>
            <a:off x="540749" y="3986327"/>
            <a:ext cx="1825611" cy="188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0120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{86A714F8-B387-4C0B-8525-3F30C53D3229}tf33845126_win32</Template>
  <TotalTime>364</TotalTime>
  <Words>1429</Words>
  <Application>Microsoft Office PowerPoint</Application>
  <PresentationFormat>Widescreen</PresentationFormat>
  <Paragraphs>107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Bookman Old Style</vt:lpstr>
      <vt:lpstr>Calibri</vt:lpstr>
      <vt:lpstr>Franklin Gothic Book</vt:lpstr>
      <vt:lpstr>sohne</vt:lpstr>
      <vt:lpstr>1_RetrospectVTI</vt:lpstr>
      <vt:lpstr>Sustainable &amp; No Contact Attendance System Using ML</vt:lpstr>
      <vt:lpstr>Outlines</vt:lpstr>
      <vt:lpstr>Introduction</vt:lpstr>
      <vt:lpstr>Literature Survey</vt:lpstr>
      <vt:lpstr>Literature Survey..</vt:lpstr>
      <vt:lpstr>Problem Statement</vt:lpstr>
      <vt:lpstr>Ideation</vt:lpstr>
      <vt:lpstr>Problem Formulation &amp; Representation</vt:lpstr>
      <vt:lpstr>Step 2: Posing and Projecting Faces</vt:lpstr>
      <vt:lpstr>Step 3: Encoding Faces</vt:lpstr>
      <vt:lpstr>Step 4: Finding the person’s name from the encoding</vt:lpstr>
      <vt:lpstr>Step 5: Monitoring Activity</vt:lpstr>
      <vt:lpstr>PowerPoint Presentation</vt:lpstr>
      <vt:lpstr>Road Map </vt:lpstr>
      <vt:lpstr>Reference:</vt:lpstr>
      <vt:lpstr>Reference …..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&amp; No Contact Attendance System Using ML</dc:title>
  <dc:creator>Priyansu sahoo</dc:creator>
  <cp:lastModifiedBy>Priyansu sahoo</cp:lastModifiedBy>
  <cp:revision>38</cp:revision>
  <dcterms:created xsi:type="dcterms:W3CDTF">2022-04-01T04:25:03Z</dcterms:created>
  <dcterms:modified xsi:type="dcterms:W3CDTF">2022-04-02T02:49:52Z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